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4" r:id="rId1"/>
    <p:sldMasterId id="2147484380" r:id="rId2"/>
    <p:sldMasterId id="2147484392" r:id="rId3"/>
    <p:sldMasterId id="2147484428" r:id="rId4"/>
    <p:sldMasterId id="2147484440" r:id="rId5"/>
    <p:sldMasterId id="2147484452" r:id="rId6"/>
    <p:sldMasterId id="2147484488" r:id="rId7"/>
  </p:sldMasterIdLst>
  <p:notesMasterIdLst>
    <p:notesMasterId r:id="rId24"/>
  </p:notesMasterIdLst>
  <p:sldIdLst>
    <p:sldId id="259" r:id="rId8"/>
    <p:sldId id="258" r:id="rId9"/>
    <p:sldId id="261" r:id="rId10"/>
    <p:sldId id="262" r:id="rId11"/>
    <p:sldId id="274" r:id="rId12"/>
    <p:sldId id="263" r:id="rId13"/>
    <p:sldId id="271" r:id="rId14"/>
    <p:sldId id="275" r:id="rId15"/>
    <p:sldId id="270" r:id="rId16"/>
    <p:sldId id="277" r:id="rId17"/>
    <p:sldId id="273" r:id="rId18"/>
    <p:sldId id="276" r:id="rId19"/>
    <p:sldId id="278" r:id="rId20"/>
    <p:sldId id="272" r:id="rId21"/>
    <p:sldId id="279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7137C7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58" y="-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7523DA-B80D-4F7D-B5F9-5D3D3E8D028F}" type="doc">
      <dgm:prSet loTypeId="urn:microsoft.com/office/officeart/2005/8/layout/vList3" loCatId="picture" qsTypeId="urn:microsoft.com/office/officeart/2005/8/quickstyle/3d1" qsCatId="3D" csTypeId="urn:microsoft.com/office/officeart/2005/8/colors/accent1_2" csCatId="accent1" phldr="1"/>
      <dgm:spPr/>
    </dgm:pt>
    <dgm:pt modelId="{5316F896-0278-478A-B9EE-10DE4AD088BA}">
      <dgm:prSet phldrT="[Text]"/>
      <dgm:spPr/>
      <dgm:t>
        <a:bodyPr/>
        <a:lstStyle/>
        <a:p>
          <a:r>
            <a:rPr lang="en-IN" dirty="0" smtClean="0"/>
            <a:t>Extracting Raw Data and Cleaning</a:t>
          </a:r>
          <a:endParaRPr lang="en-IN" dirty="0"/>
        </a:p>
      </dgm:t>
    </dgm:pt>
    <dgm:pt modelId="{C78C288A-99BC-4A4B-B4B1-91C97EF9977E}" type="parTrans" cxnId="{1FA1C0D5-D3E7-4B29-A095-EB27D70AEA20}">
      <dgm:prSet/>
      <dgm:spPr/>
      <dgm:t>
        <a:bodyPr/>
        <a:lstStyle/>
        <a:p>
          <a:endParaRPr lang="en-IN"/>
        </a:p>
      </dgm:t>
    </dgm:pt>
    <dgm:pt modelId="{2B3D0767-D90F-496D-8255-BBBB0DE92060}" type="sibTrans" cxnId="{1FA1C0D5-D3E7-4B29-A095-EB27D70AEA20}">
      <dgm:prSet/>
      <dgm:spPr/>
      <dgm:t>
        <a:bodyPr/>
        <a:lstStyle/>
        <a:p>
          <a:endParaRPr lang="en-IN"/>
        </a:p>
      </dgm:t>
    </dgm:pt>
    <dgm:pt modelId="{47F8417F-948A-487B-BF28-8053CC85673F}">
      <dgm:prSet phldrT="[Text]"/>
      <dgm:spPr/>
      <dgm:t>
        <a:bodyPr/>
        <a:lstStyle/>
        <a:p>
          <a:r>
            <a:rPr lang="en-IN" dirty="0" smtClean="0"/>
            <a:t>Data Visualisation</a:t>
          </a:r>
          <a:endParaRPr lang="en-IN" dirty="0"/>
        </a:p>
      </dgm:t>
    </dgm:pt>
    <dgm:pt modelId="{7E1CCD5D-77DB-42EA-B960-4FF6760EF027}" type="parTrans" cxnId="{7334D063-0B65-44E3-8768-E7190FFCEB84}">
      <dgm:prSet/>
      <dgm:spPr/>
      <dgm:t>
        <a:bodyPr/>
        <a:lstStyle/>
        <a:p>
          <a:endParaRPr lang="en-IN"/>
        </a:p>
      </dgm:t>
    </dgm:pt>
    <dgm:pt modelId="{D7513452-C95E-41AA-B8FE-C3094DC940E3}" type="sibTrans" cxnId="{7334D063-0B65-44E3-8768-E7190FFCEB84}">
      <dgm:prSet/>
      <dgm:spPr/>
      <dgm:t>
        <a:bodyPr/>
        <a:lstStyle/>
        <a:p>
          <a:endParaRPr lang="en-IN"/>
        </a:p>
      </dgm:t>
    </dgm:pt>
    <dgm:pt modelId="{FF2CB4CD-C3D6-4AEE-B716-4D195821489D}">
      <dgm:prSet phldrT="[Text]"/>
      <dgm:spPr/>
      <dgm:t>
        <a:bodyPr/>
        <a:lstStyle/>
        <a:p>
          <a:r>
            <a:rPr lang="en-IN" dirty="0" smtClean="0"/>
            <a:t>Conclusion</a:t>
          </a:r>
          <a:endParaRPr lang="en-IN" dirty="0"/>
        </a:p>
      </dgm:t>
    </dgm:pt>
    <dgm:pt modelId="{6DF46095-5AB3-4059-8C37-4876553A68D7}" type="parTrans" cxnId="{C3D998E8-9509-4745-91AF-DDB07B8B8879}">
      <dgm:prSet/>
      <dgm:spPr/>
      <dgm:t>
        <a:bodyPr/>
        <a:lstStyle/>
        <a:p>
          <a:endParaRPr lang="en-IN"/>
        </a:p>
      </dgm:t>
    </dgm:pt>
    <dgm:pt modelId="{B2B77DDF-7731-498F-9C51-20FB2A50BC2D}" type="sibTrans" cxnId="{C3D998E8-9509-4745-91AF-DDB07B8B8879}">
      <dgm:prSet/>
      <dgm:spPr/>
      <dgm:t>
        <a:bodyPr/>
        <a:lstStyle/>
        <a:p>
          <a:endParaRPr lang="en-IN"/>
        </a:p>
      </dgm:t>
    </dgm:pt>
    <dgm:pt modelId="{92BFDD16-844E-45B5-ADA8-55D2EE4B6FDD}" type="pres">
      <dgm:prSet presAssocID="{907523DA-B80D-4F7D-B5F9-5D3D3E8D028F}" presName="linearFlow" presStyleCnt="0">
        <dgm:presLayoutVars>
          <dgm:dir/>
          <dgm:resizeHandles val="exact"/>
        </dgm:presLayoutVars>
      </dgm:prSet>
      <dgm:spPr/>
    </dgm:pt>
    <dgm:pt modelId="{91305A05-FE15-4E6F-8914-E5C67C0486E9}" type="pres">
      <dgm:prSet presAssocID="{5316F896-0278-478A-B9EE-10DE4AD088BA}" presName="composite" presStyleCnt="0"/>
      <dgm:spPr/>
    </dgm:pt>
    <dgm:pt modelId="{E92075B9-FE30-423C-AAE6-ADCFEB18350D}" type="pres">
      <dgm:prSet presAssocID="{5316F896-0278-478A-B9EE-10DE4AD088BA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2A73D30-027F-49AA-A41A-ECCE91701B52}" type="pres">
      <dgm:prSet presAssocID="{5316F896-0278-478A-B9EE-10DE4AD088BA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B2FAC7A-EED4-4E38-8F80-2AD2AA345FE6}" type="pres">
      <dgm:prSet presAssocID="{2B3D0767-D90F-496D-8255-BBBB0DE92060}" presName="spacing" presStyleCnt="0"/>
      <dgm:spPr/>
    </dgm:pt>
    <dgm:pt modelId="{CE03D0D4-CE2A-427A-A50F-D54722A019BB}" type="pres">
      <dgm:prSet presAssocID="{47F8417F-948A-487B-BF28-8053CC85673F}" presName="composite" presStyleCnt="0"/>
      <dgm:spPr/>
    </dgm:pt>
    <dgm:pt modelId="{A12A01CC-FCAB-4705-85F3-DC96AB12F8BA}" type="pres">
      <dgm:prSet presAssocID="{47F8417F-948A-487B-BF28-8053CC85673F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4700B19-A823-4AB7-8B26-9C2B426FD9E8}" type="pres">
      <dgm:prSet presAssocID="{47F8417F-948A-487B-BF28-8053CC85673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2991CCA-584D-420E-8DE8-4C2145365CB5}" type="pres">
      <dgm:prSet presAssocID="{D7513452-C95E-41AA-B8FE-C3094DC940E3}" presName="spacing" presStyleCnt="0"/>
      <dgm:spPr/>
    </dgm:pt>
    <dgm:pt modelId="{63FDC8B3-CF34-4156-B844-A3A153C01122}" type="pres">
      <dgm:prSet presAssocID="{FF2CB4CD-C3D6-4AEE-B716-4D195821489D}" presName="composite" presStyleCnt="0"/>
      <dgm:spPr/>
    </dgm:pt>
    <dgm:pt modelId="{90ED8D6B-769D-48B2-9F29-F623CC8FB5E0}" type="pres">
      <dgm:prSet presAssocID="{FF2CB4CD-C3D6-4AEE-B716-4D195821489D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93E192C-4087-4A4E-98F0-339BC2A347A5}" type="pres">
      <dgm:prSet presAssocID="{FF2CB4CD-C3D6-4AEE-B716-4D195821489D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334D063-0B65-44E3-8768-E7190FFCEB84}" srcId="{907523DA-B80D-4F7D-B5F9-5D3D3E8D028F}" destId="{47F8417F-948A-487B-BF28-8053CC85673F}" srcOrd="1" destOrd="0" parTransId="{7E1CCD5D-77DB-42EA-B960-4FF6760EF027}" sibTransId="{D7513452-C95E-41AA-B8FE-C3094DC940E3}"/>
    <dgm:cxn modelId="{6DADD407-59E2-4B94-A0BB-945B1982632A}" type="presOf" srcId="{907523DA-B80D-4F7D-B5F9-5D3D3E8D028F}" destId="{92BFDD16-844E-45B5-ADA8-55D2EE4B6FDD}" srcOrd="0" destOrd="0" presId="urn:microsoft.com/office/officeart/2005/8/layout/vList3"/>
    <dgm:cxn modelId="{C3D998E8-9509-4745-91AF-DDB07B8B8879}" srcId="{907523DA-B80D-4F7D-B5F9-5D3D3E8D028F}" destId="{FF2CB4CD-C3D6-4AEE-B716-4D195821489D}" srcOrd="2" destOrd="0" parTransId="{6DF46095-5AB3-4059-8C37-4876553A68D7}" sibTransId="{B2B77DDF-7731-498F-9C51-20FB2A50BC2D}"/>
    <dgm:cxn modelId="{1FA1C0D5-D3E7-4B29-A095-EB27D70AEA20}" srcId="{907523DA-B80D-4F7D-B5F9-5D3D3E8D028F}" destId="{5316F896-0278-478A-B9EE-10DE4AD088BA}" srcOrd="0" destOrd="0" parTransId="{C78C288A-99BC-4A4B-B4B1-91C97EF9977E}" sibTransId="{2B3D0767-D90F-496D-8255-BBBB0DE92060}"/>
    <dgm:cxn modelId="{5DC24C67-2068-4011-A858-F8B1DDCCA48E}" type="presOf" srcId="{47F8417F-948A-487B-BF28-8053CC85673F}" destId="{74700B19-A823-4AB7-8B26-9C2B426FD9E8}" srcOrd="0" destOrd="0" presId="urn:microsoft.com/office/officeart/2005/8/layout/vList3"/>
    <dgm:cxn modelId="{5EC62D22-2FB8-43FD-B09B-883B9C3C4F0B}" type="presOf" srcId="{FF2CB4CD-C3D6-4AEE-B716-4D195821489D}" destId="{593E192C-4087-4A4E-98F0-339BC2A347A5}" srcOrd="0" destOrd="0" presId="urn:microsoft.com/office/officeart/2005/8/layout/vList3"/>
    <dgm:cxn modelId="{8A5A46EA-ED30-4963-9469-058AA44E3D99}" type="presOf" srcId="{5316F896-0278-478A-B9EE-10DE4AD088BA}" destId="{A2A73D30-027F-49AA-A41A-ECCE91701B52}" srcOrd="0" destOrd="0" presId="urn:microsoft.com/office/officeart/2005/8/layout/vList3"/>
    <dgm:cxn modelId="{78C92FB5-9A93-444D-A361-9299611E952F}" type="presParOf" srcId="{92BFDD16-844E-45B5-ADA8-55D2EE4B6FDD}" destId="{91305A05-FE15-4E6F-8914-E5C67C0486E9}" srcOrd="0" destOrd="0" presId="urn:microsoft.com/office/officeart/2005/8/layout/vList3"/>
    <dgm:cxn modelId="{D9785DEC-7417-4CEB-B5BE-55AF3891A9B3}" type="presParOf" srcId="{91305A05-FE15-4E6F-8914-E5C67C0486E9}" destId="{E92075B9-FE30-423C-AAE6-ADCFEB18350D}" srcOrd="0" destOrd="0" presId="urn:microsoft.com/office/officeart/2005/8/layout/vList3"/>
    <dgm:cxn modelId="{0748F8A9-B995-4DAC-B3B4-C2AC11934C65}" type="presParOf" srcId="{91305A05-FE15-4E6F-8914-E5C67C0486E9}" destId="{A2A73D30-027F-49AA-A41A-ECCE91701B52}" srcOrd="1" destOrd="0" presId="urn:microsoft.com/office/officeart/2005/8/layout/vList3"/>
    <dgm:cxn modelId="{654848CD-C151-4332-9F67-97807FCA2684}" type="presParOf" srcId="{92BFDD16-844E-45B5-ADA8-55D2EE4B6FDD}" destId="{BB2FAC7A-EED4-4E38-8F80-2AD2AA345FE6}" srcOrd="1" destOrd="0" presId="urn:microsoft.com/office/officeart/2005/8/layout/vList3"/>
    <dgm:cxn modelId="{2463BF2E-077D-4994-BE07-A0F89E138567}" type="presParOf" srcId="{92BFDD16-844E-45B5-ADA8-55D2EE4B6FDD}" destId="{CE03D0D4-CE2A-427A-A50F-D54722A019BB}" srcOrd="2" destOrd="0" presId="urn:microsoft.com/office/officeart/2005/8/layout/vList3"/>
    <dgm:cxn modelId="{BCD73BCE-6B94-44A7-9597-739541F174E0}" type="presParOf" srcId="{CE03D0D4-CE2A-427A-A50F-D54722A019BB}" destId="{A12A01CC-FCAB-4705-85F3-DC96AB12F8BA}" srcOrd="0" destOrd="0" presId="urn:microsoft.com/office/officeart/2005/8/layout/vList3"/>
    <dgm:cxn modelId="{4008B84C-D4B2-47DC-A281-373466AA745D}" type="presParOf" srcId="{CE03D0D4-CE2A-427A-A50F-D54722A019BB}" destId="{74700B19-A823-4AB7-8B26-9C2B426FD9E8}" srcOrd="1" destOrd="0" presId="urn:microsoft.com/office/officeart/2005/8/layout/vList3"/>
    <dgm:cxn modelId="{D89FAA76-06E9-443B-AA53-BB9E41CE9A9D}" type="presParOf" srcId="{92BFDD16-844E-45B5-ADA8-55D2EE4B6FDD}" destId="{02991CCA-584D-420E-8DE8-4C2145365CB5}" srcOrd="3" destOrd="0" presId="urn:microsoft.com/office/officeart/2005/8/layout/vList3"/>
    <dgm:cxn modelId="{11644EAA-01E5-4EB2-AB64-4AC35517AB73}" type="presParOf" srcId="{92BFDD16-844E-45B5-ADA8-55D2EE4B6FDD}" destId="{63FDC8B3-CF34-4156-B844-A3A153C01122}" srcOrd="4" destOrd="0" presId="urn:microsoft.com/office/officeart/2005/8/layout/vList3"/>
    <dgm:cxn modelId="{7CC1CEE0-5129-4962-B4EC-D7313A0F5529}" type="presParOf" srcId="{63FDC8B3-CF34-4156-B844-A3A153C01122}" destId="{90ED8D6B-769D-48B2-9F29-F623CC8FB5E0}" srcOrd="0" destOrd="0" presId="urn:microsoft.com/office/officeart/2005/8/layout/vList3"/>
    <dgm:cxn modelId="{AEC9E3A2-C55E-4269-A7A3-09C59F5437E8}" type="presParOf" srcId="{63FDC8B3-CF34-4156-B844-A3A153C01122}" destId="{593E192C-4087-4A4E-98F0-339BC2A347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73D30-027F-49AA-A41A-ECCE91701B52}">
      <dsp:nvSpPr>
        <dsp:cNvPr id="0" name=""/>
        <dsp:cNvSpPr/>
      </dsp:nvSpPr>
      <dsp:spPr>
        <a:xfrm rot="10800000">
          <a:off x="1518030" y="3195"/>
          <a:ext cx="4417645" cy="162126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4931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kern="1200" dirty="0" smtClean="0"/>
            <a:t>Extracting Raw Data and Cleaning</a:t>
          </a:r>
          <a:endParaRPr lang="en-IN" sz="2700" kern="1200" dirty="0"/>
        </a:p>
      </dsp:txBody>
      <dsp:txXfrm rot="10800000">
        <a:off x="1923345" y="3195"/>
        <a:ext cx="4012330" cy="1621260"/>
      </dsp:txXfrm>
    </dsp:sp>
    <dsp:sp modelId="{E92075B9-FE30-423C-AAE6-ADCFEB18350D}">
      <dsp:nvSpPr>
        <dsp:cNvPr id="0" name=""/>
        <dsp:cNvSpPr/>
      </dsp:nvSpPr>
      <dsp:spPr>
        <a:xfrm>
          <a:off x="707400" y="3195"/>
          <a:ext cx="1621260" cy="162126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4700B19-A823-4AB7-8B26-9C2B426FD9E8}">
      <dsp:nvSpPr>
        <dsp:cNvPr id="0" name=""/>
        <dsp:cNvSpPr/>
      </dsp:nvSpPr>
      <dsp:spPr>
        <a:xfrm rot="10800000">
          <a:off x="1518030" y="2108415"/>
          <a:ext cx="4417645" cy="162126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4931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kern="1200" dirty="0" smtClean="0"/>
            <a:t>Data Visualisation</a:t>
          </a:r>
          <a:endParaRPr lang="en-IN" sz="2700" kern="1200" dirty="0"/>
        </a:p>
      </dsp:txBody>
      <dsp:txXfrm rot="10800000">
        <a:off x="1923345" y="2108415"/>
        <a:ext cx="4012330" cy="1621260"/>
      </dsp:txXfrm>
    </dsp:sp>
    <dsp:sp modelId="{A12A01CC-FCAB-4705-85F3-DC96AB12F8BA}">
      <dsp:nvSpPr>
        <dsp:cNvPr id="0" name=""/>
        <dsp:cNvSpPr/>
      </dsp:nvSpPr>
      <dsp:spPr>
        <a:xfrm>
          <a:off x="707400" y="2108415"/>
          <a:ext cx="1621260" cy="162126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93E192C-4087-4A4E-98F0-339BC2A347A5}">
      <dsp:nvSpPr>
        <dsp:cNvPr id="0" name=""/>
        <dsp:cNvSpPr/>
      </dsp:nvSpPr>
      <dsp:spPr>
        <a:xfrm rot="10800000">
          <a:off x="1518030" y="4213634"/>
          <a:ext cx="4417645" cy="162126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4931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kern="1200" dirty="0" smtClean="0"/>
            <a:t>Conclusion</a:t>
          </a:r>
          <a:endParaRPr lang="en-IN" sz="2700" kern="1200" dirty="0"/>
        </a:p>
      </dsp:txBody>
      <dsp:txXfrm rot="10800000">
        <a:off x="1923345" y="4213634"/>
        <a:ext cx="4012330" cy="1621260"/>
      </dsp:txXfrm>
    </dsp:sp>
    <dsp:sp modelId="{90ED8D6B-769D-48B2-9F29-F623CC8FB5E0}">
      <dsp:nvSpPr>
        <dsp:cNvPr id="0" name=""/>
        <dsp:cNvSpPr/>
      </dsp:nvSpPr>
      <dsp:spPr>
        <a:xfrm>
          <a:off x="707400" y="4213634"/>
          <a:ext cx="1621260" cy="162126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3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93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1" y="2470940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9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9" y="4421089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75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6" y="5719975"/>
            <a:ext cx="858221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6" y="2900831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5" y="4267209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6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703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6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703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1207431" y="601892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61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44"/>
            <a:ext cx="4658219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43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7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207431" y="601892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83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3" y="4133097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44"/>
            <a:ext cx="4658219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6" y="1030147"/>
            <a:ext cx="1979271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6" y="1030147"/>
            <a:ext cx="7231605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3832" y="0"/>
            <a:ext cx="3058168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1200" y="3581400"/>
            <a:ext cx="52832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251200" y="1447800"/>
            <a:ext cx="5283200" cy="2133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4777323" y="6426210"/>
            <a:ext cx="3759199" cy="126999"/>
          </a:xfrm>
        </p:spPr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8553301" y="6400800"/>
            <a:ext cx="609600" cy="152400"/>
          </a:xfrm>
        </p:spPr>
        <p:txBody>
          <a:bodyPr/>
          <a:lstStyle>
            <a:lvl1pPr algn="r">
              <a:defRPr/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4775203" y="6296248"/>
            <a:ext cx="3761316" cy="152400"/>
          </a:xfr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9"/>
            <a:ext cx="48768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3058168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1119723" y="6426210"/>
            <a:ext cx="3759199" cy="126999"/>
          </a:xfrm>
        </p:spPr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5488517" y="6400800"/>
            <a:ext cx="711200" cy="152400"/>
          </a:xfrm>
        </p:spPr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117603" y="6296248"/>
            <a:ext cx="3761316" cy="152400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828800"/>
            <a:ext cx="4267200" cy="1752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6" y="3578233"/>
            <a:ext cx="4267527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3429000"/>
            <a:ext cx="41656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457200"/>
            <a:ext cx="41656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02400" y="457209"/>
            <a:ext cx="37592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75238"/>
            <a:ext cx="47752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675288"/>
            <a:ext cx="47752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" y="3429000"/>
            <a:ext cx="47752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" y="3840162"/>
            <a:ext cx="47752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02400" y="457209"/>
            <a:ext cx="37592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8400" y="457200"/>
            <a:ext cx="5283200" cy="571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3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52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0" y="1676409"/>
            <a:ext cx="33528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76400"/>
            <a:ext cx="6266688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00" y="3552372"/>
            <a:ext cx="29464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6406" y="1676400"/>
            <a:ext cx="6262623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908800" y="1676400"/>
            <a:ext cx="33528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00" y="3552372"/>
            <a:ext cx="29464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7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7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12192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52800" y="2362200"/>
            <a:ext cx="54864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0534" y="3045461"/>
            <a:ext cx="5350933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420534" y="2397760"/>
            <a:ext cx="5350933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609600" y="2020824"/>
            <a:ext cx="109728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12192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12192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352800" y="3368040"/>
            <a:ext cx="54864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3372070" y="3367247"/>
            <a:ext cx="5447863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3358057" y="4084577"/>
            <a:ext cx="5475889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609601" y="2020824"/>
            <a:ext cx="536448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6217920" y="2020824"/>
            <a:ext cx="536448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609601" y="2819400"/>
            <a:ext cx="536448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6217920" y="2816352"/>
            <a:ext cx="536448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020824"/>
            <a:ext cx="536448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6217920" y="2020824"/>
            <a:ext cx="536448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981200" y="1914526"/>
            <a:ext cx="82296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6480" y="5513832"/>
            <a:ext cx="755904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69612" y="2026918"/>
            <a:ext cx="7252776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316480" y="5516880"/>
            <a:ext cx="755904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352800" y="975360"/>
            <a:ext cx="54864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3975100" y="273180"/>
            <a:ext cx="4241800" cy="292100"/>
          </a:xfrm>
        </p:spPr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5384800" y="6172200"/>
            <a:ext cx="1422400" cy="304800"/>
          </a:xfrm>
        </p:spPr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930400" y="6486525"/>
            <a:ext cx="8331200" cy="2921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6832600" y="3428736"/>
            <a:ext cx="6858000" cy="2117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10261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1"/>
            <a:ext cx="88392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2000" y="914401"/>
            <a:ext cx="1235973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558129" y="434162"/>
            <a:ext cx="11075745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63168" y="1820206"/>
            <a:ext cx="103632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963168" y="3685032"/>
            <a:ext cx="103632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4983480"/>
            <a:ext cx="1091184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530352"/>
            <a:ext cx="1091184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558129" y="434163"/>
            <a:ext cx="11075745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59" y="4928616"/>
            <a:ext cx="1091184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459" y="5624484"/>
            <a:ext cx="1091184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3" y="530352"/>
            <a:ext cx="524256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0480" y="530352"/>
            <a:ext cx="524256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4983480"/>
            <a:ext cx="1091184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632" y="579438"/>
            <a:ext cx="524256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02892" y="579438"/>
            <a:ext cx="524256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809632" y="1447800"/>
            <a:ext cx="524256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892" y="1447800"/>
            <a:ext cx="524256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5045" y="533400"/>
            <a:ext cx="39624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385129" y="1447802"/>
            <a:ext cx="39624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5163" y="930144"/>
            <a:ext cx="6168212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8534401" y="434162"/>
            <a:ext cx="3099473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12056"/>
            <a:ext cx="109728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8616949" y="533400"/>
            <a:ext cx="298704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1973" y="435768"/>
            <a:ext cx="7900416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4983480"/>
            <a:ext cx="1091184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0" y="530352"/>
            <a:ext cx="1091184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33405"/>
            <a:ext cx="26416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533403"/>
            <a:ext cx="79248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3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18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46" y="2618927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3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3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4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4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307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43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06400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96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9" y="2323652"/>
            <a:ext cx="9036423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5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9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500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4927" y="0"/>
            <a:ext cx="42707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0" y="457200"/>
            <a:ext cx="37592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57209"/>
            <a:ext cx="48768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363200" y="6400800"/>
            <a:ext cx="7112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502407" y="6426210"/>
            <a:ext cx="37591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500287" y="6296248"/>
            <a:ext cx="3761316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01" r:id="rId9"/>
    <p:sldLayoutId id="2147484402" r:id="rId10"/>
    <p:sldLayoutId id="2147484403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4"/>
            <a:ext cx="12192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19301"/>
            <a:ext cx="109728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75100" y="273180"/>
            <a:ext cx="42418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0400" y="6486525"/>
            <a:ext cx="83312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4800" y="6172200"/>
            <a:ext cx="14224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12192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2800" y="975360"/>
            <a:ext cx="54864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558129" y="434162"/>
            <a:ext cx="11075745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670560" y="4985590"/>
            <a:ext cx="1091184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70560" y="530352"/>
            <a:ext cx="1091184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5035104" y="6111876"/>
            <a:ext cx="3048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8083104" y="6111876"/>
            <a:ext cx="3048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131104" y="61118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D7E34D3-FA35-45F1-B10C-79798732C000}" type="datetimeFigureOut">
              <a:rPr lang="en-IN" smtClean="0"/>
              <a:t>01-07-2022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9" r:id="rId1"/>
    <p:sldLayoutId id="2147484490" r:id="rId2"/>
    <p:sldLayoutId id="2147484491" r:id="rId3"/>
    <p:sldLayoutId id="2147484492" r:id="rId4"/>
    <p:sldLayoutId id="2147484493" r:id="rId5"/>
    <p:sldLayoutId id="2147484494" r:id="rId6"/>
    <p:sldLayoutId id="2147484495" r:id="rId7"/>
    <p:sldLayoutId id="2147484496" r:id="rId8"/>
    <p:sldLayoutId id="2147484497" r:id="rId9"/>
    <p:sldLayoutId id="2147484498" r:id="rId10"/>
    <p:sldLayoutId id="214748449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1.xlsm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package" Target="../embeddings/Microsoft_Excel_Macro-Enabled_Worksheet2.xlsm"/><Relationship Id="rId4" Type="http://schemas.openxmlformats.org/officeDocument/2006/relationships/image" Target="../media/image1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49" y="46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2" y="43"/>
            <a:ext cx="4760660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6" y="4438623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58" y="4438088"/>
            <a:ext cx="4523641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1" y="4445043"/>
            <a:ext cx="4908825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5" y="2433331"/>
            <a:ext cx="12107699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95360" y="0"/>
            <a:ext cx="3596640" cy="548640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IN" dirty="0" smtClean="0">
                <a:solidFill>
                  <a:srgbClr val="C00000"/>
                </a:solidFill>
                <a:latin typeface="Bahnschrift Condensed" pitchFamily="34" charset="0"/>
              </a:rPr>
              <a:t>Distribution of ratings</a:t>
            </a:r>
            <a:endParaRPr lang="en-IN" dirty="0">
              <a:solidFill>
                <a:srgbClr val="C00000"/>
              </a:solidFill>
              <a:latin typeface="Bahnschrift Condensed" pitchFamily="34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90" y="912654"/>
            <a:ext cx="8591897" cy="2968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72560" y="39420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Ratings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1919966"/>
            <a:ext cx="461665" cy="128400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IN" dirty="0" smtClean="0"/>
              <a:t>No of Hotels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7213600" y="4592320"/>
            <a:ext cx="4978400" cy="426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1" dirty="0" smtClean="0">
                <a:solidFill>
                  <a:schemeClr val="tx1"/>
                </a:solidFill>
                <a:latin typeface="Bahnschrift Light" pitchFamily="34" charset="0"/>
              </a:rPr>
              <a:t>Around 200+ Hotels have a Rating between 7-8</a:t>
            </a:r>
            <a:endParaRPr lang="en-IN" sz="1600" b="1" i="1" dirty="0">
              <a:solidFill>
                <a:schemeClr val="tx1"/>
              </a:solidFill>
              <a:latin typeface="Bahnschrift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71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r>
              <a:rPr lang="en-IN" b="1" i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Prices and their ratings</a:t>
            </a:r>
            <a:endParaRPr lang="en-IN" b="1" i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40" y="1237773"/>
            <a:ext cx="5315097" cy="365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38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9920" y="5262880"/>
            <a:ext cx="9316720" cy="619760"/>
          </a:xfrm>
        </p:spPr>
        <p:txBody>
          <a:bodyPr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IN" sz="2800" i="1" dirty="0" smtClean="0">
                <a:solidFill>
                  <a:schemeClr val="accent5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Pair-Plot to show Relation between all Numerical Data</a:t>
            </a:r>
            <a:endParaRPr lang="en-IN" sz="2800" i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2250" y="530225"/>
            <a:ext cx="418782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70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402994"/>
            <a:ext cx="4876800" cy="382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Bodoni MT Black" pitchFamily="18" charset="0"/>
              </a:rPr>
              <a:t>Correlation Graph</a:t>
            </a:r>
            <a:endParaRPr lang="en-IN" sz="3200" b="1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000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4583" y="0"/>
            <a:ext cx="4726672" cy="615462"/>
          </a:xfr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l"/>
            <a:r>
              <a:rPr lang="en-IN" b="1" i="1" dirty="0" smtClean="0">
                <a:solidFill>
                  <a:schemeClr val="tx1"/>
                </a:solidFill>
              </a:rPr>
              <a:t>Conclusion</a:t>
            </a:r>
            <a:endParaRPr lang="en-IN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4168" y="1272416"/>
            <a:ext cx="9187616" cy="459683"/>
          </a:xfrm>
          <a:solidFill>
            <a:schemeClr val="bg2">
              <a:lumMod val="75000"/>
            </a:schemeClr>
          </a:solidFill>
        </p:spPr>
        <p:txBody>
          <a:bodyPr>
            <a:normAutofit fontScale="92500"/>
          </a:bodyPr>
          <a:lstStyle/>
          <a:p>
            <a:r>
              <a:rPr lang="en-IN" b="1" i="1" dirty="0" smtClean="0">
                <a:solidFill>
                  <a:schemeClr val="tx1"/>
                </a:solidFill>
              </a:rPr>
              <a:t> Top 5 Hotels to stay with Affordable Price and Good Ratings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80550"/>
              </p:ext>
            </p:extLst>
          </p:nvPr>
        </p:nvGraphicFramePr>
        <p:xfrm>
          <a:off x="1758561" y="1802630"/>
          <a:ext cx="6989793" cy="4497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1571127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Rating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Capital O 88025 BLOOMS STAY INN </a:t>
                      </a:r>
                    </a:p>
                    <a:p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666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</a:tr>
              <a:tr h="474525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RVR Abode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1695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Hotel </a:t>
                      </a:r>
                      <a:r>
                        <a:rPr lang="en-IN" sz="1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Panchvati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Comforts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Octave </a:t>
                      </a:r>
                      <a:r>
                        <a:rPr lang="en-IN" sz="1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Vels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Grand Hotel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Farmer's Retreat- The Ginger </a:t>
                      </a:r>
                    </a:p>
                    <a:p>
                      <a:r>
                        <a:rPr lang="en-IN" dirty="0" smtClean="0"/>
                        <a:t/>
                      </a:r>
                      <a:br>
                        <a:rPr lang="en-IN" dirty="0" smtClean="0"/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2500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44320" y="690880"/>
            <a:ext cx="922528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b="1" i="1" dirty="0" smtClean="0"/>
              <a:t>What if someone asks to show them Hotels with less prices and High Ratings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40414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3010591"/>
            <a:ext cx="10707594" cy="146705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IN" sz="2000" dirty="0" err="1" smtClean="0">
                <a:latin typeface="Bahnschrift Light SemiCondensed" pitchFamily="34" charset="0"/>
              </a:rPr>
              <a:t>Scenarion</a:t>
            </a:r>
            <a:r>
              <a:rPr lang="en-IN" sz="2000" dirty="0" smtClean="0">
                <a:latin typeface="Bahnschrift Light SemiCondensed" pitchFamily="34" charset="0"/>
              </a:rPr>
              <a:t> where a person asks for a hotel name with </a:t>
            </a:r>
            <a:r>
              <a:rPr lang="en-IN" sz="2000" dirty="0" err="1" smtClean="0">
                <a:latin typeface="Bahnschrift Light SemiCondensed" pitchFamily="34" charset="0"/>
              </a:rPr>
              <a:t>plesant</a:t>
            </a:r>
            <a:r>
              <a:rPr lang="en-IN" sz="2000" dirty="0" smtClean="0">
                <a:latin typeface="Bahnschrift Light SemiCondensed" pitchFamily="34" charset="0"/>
              </a:rPr>
              <a:t> rating,1500 budget ,deluxe double room and a large double bed </a:t>
            </a:r>
            <a:endParaRPr lang="en-IN" sz="2000" dirty="0">
              <a:latin typeface="Bahnschrift Light Semi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17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7" y="1850792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7" y="2997243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 flipH="1">
            <a:off x="1283694" y="1987062"/>
            <a:ext cx="8880231" cy="18024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i="1" dirty="0" smtClean="0">
                <a:solidFill>
                  <a:schemeClr val="tx1"/>
                </a:solidFill>
                <a:latin typeface="Bodoni MT" pitchFamily="18" charset="0"/>
              </a:rPr>
              <a:t>Web Scraping of Data from Booking.com</a:t>
            </a:r>
            <a:endParaRPr lang="en-IN" sz="2800" b="1" i="1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7561384" y="373673"/>
            <a:ext cx="4123592" cy="1415562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 smtClean="0">
                <a:solidFill>
                  <a:srgbClr val="7030A0"/>
                </a:solidFill>
              </a:rPr>
              <a:t>Looking For Hotels in Bangalore</a:t>
            </a:r>
            <a:endParaRPr lang="en-IN" b="1" i="1" dirty="0">
              <a:solidFill>
                <a:srgbClr val="7030A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416578" y="3965357"/>
            <a:ext cx="2379785" cy="9759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 dirty="0" smtClean="0">
                <a:solidFill>
                  <a:schemeClr val="tx1"/>
                </a:solidFill>
              </a:rPr>
              <a:t>By</a:t>
            </a:r>
          </a:p>
          <a:p>
            <a:pPr algn="r"/>
            <a:r>
              <a:rPr lang="en-IN" b="1" i="1" dirty="0" err="1" smtClean="0">
                <a:solidFill>
                  <a:schemeClr val="tx2"/>
                </a:solidFill>
              </a:rPr>
              <a:t>Sanjeev</a:t>
            </a:r>
            <a:r>
              <a:rPr lang="en-IN" b="1" i="1" dirty="0" smtClean="0">
                <a:solidFill>
                  <a:schemeClr val="tx2"/>
                </a:solidFill>
              </a:rPr>
              <a:t> Kumar </a:t>
            </a:r>
            <a:r>
              <a:rPr lang="en-IN" b="1" i="1" dirty="0" err="1" smtClean="0">
                <a:solidFill>
                  <a:schemeClr val="tx2"/>
                </a:solidFill>
              </a:rPr>
              <a:t>Nath</a:t>
            </a:r>
            <a:endParaRPr lang="en-IN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43996714"/>
              </p:ext>
            </p:extLst>
          </p:nvPr>
        </p:nvGraphicFramePr>
        <p:xfrm>
          <a:off x="2954219" y="439646"/>
          <a:ext cx="6643076" cy="5838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>
          <a:xfrm>
            <a:off x="338507" y="79161"/>
            <a:ext cx="3068516" cy="1283979"/>
          </a:xfrm>
          <a:prstGeom prst="ellipse">
            <a:avLst/>
          </a:prstGeom>
          <a:gradFill>
            <a:gsLst>
              <a:gs pos="0">
                <a:schemeClr val="accent1">
                  <a:tint val="50000"/>
                  <a:hueOff val="0"/>
                  <a:satOff val="0"/>
                  <a:lumOff val="0"/>
                  <a:alphaOff val="0"/>
                  <a:shade val="15000"/>
                  <a:satMod val="180000"/>
                </a:schemeClr>
              </a:gs>
              <a:gs pos="50000">
                <a:schemeClr val="accent1">
                  <a:tint val="50000"/>
                  <a:hueOff val="0"/>
                  <a:satOff val="0"/>
                  <a:lumOff val="0"/>
                  <a:alphaOff val="0"/>
                  <a:shade val="45000"/>
                  <a:satMod val="170000"/>
                </a:schemeClr>
              </a:gs>
              <a:gs pos="70000">
                <a:schemeClr val="accent1">
                  <a:tint val="50000"/>
                  <a:hueOff val="0"/>
                  <a:satOff val="0"/>
                  <a:lumOff val="0"/>
                  <a:alphaOff val="0"/>
                  <a:tint val="99000"/>
                  <a:shade val="65000"/>
                  <a:satMod val="155000"/>
                </a:schemeClr>
              </a:gs>
              <a:gs pos="100000">
                <a:schemeClr val="accent1">
                  <a:tint val="50000"/>
                  <a:hueOff val="0"/>
                  <a:satOff val="0"/>
                  <a:lumOff val="0"/>
                  <a:alphaOff val="0"/>
                  <a:tint val="95500"/>
                  <a:shade val="100000"/>
                  <a:satMod val="155000"/>
                </a:schemeClr>
              </a:gs>
            </a:gsLst>
            <a:lin ang="162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Topics To Be Discussed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9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0" y="1"/>
            <a:ext cx="3631223" cy="77372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i="1" dirty="0" smtClean="0">
                <a:solidFill>
                  <a:srgbClr val="7030A0"/>
                </a:solidFill>
              </a:rPr>
              <a:t>Extracting Raw Data and Cleaning</a:t>
            </a:r>
            <a:endParaRPr lang="en-IN" sz="2000" b="1" i="1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870464"/>
            <a:ext cx="11720147" cy="53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IN" b="1" i="1" dirty="0" smtClean="0">
                <a:solidFill>
                  <a:schemeClr val="accent6"/>
                </a:solidFill>
              </a:rPr>
              <a:t>Website Used to extract data is Booking.com</a:t>
            </a:r>
            <a:endParaRPr lang="en-IN" b="1" i="1" dirty="0">
              <a:solidFill>
                <a:schemeClr val="accent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" y="1617784"/>
            <a:ext cx="11808071" cy="2505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IN" b="1" i="1" dirty="0" smtClean="0">
                <a:solidFill>
                  <a:schemeClr val="accent6"/>
                </a:solidFill>
              </a:rPr>
              <a:t>URL used to Extract Raw Data :- “https</a:t>
            </a:r>
            <a:r>
              <a:rPr lang="en-IN" b="1" i="1" dirty="0">
                <a:solidFill>
                  <a:schemeClr val="accent6"/>
                </a:solidFill>
              </a:rPr>
              <a:t>://www.booking.com/searchresults.en-gb.html?sid=a51a365feffa9a8d3a49da8ce5239e6d&amp;aid=355028&amp;lang=en-gb&amp;sb=1&amp;sb_lp=1&amp;src=index&amp;src_elem=sb&amp;error_url=https%3A%2F%2Fwww.booking.com%2Findex.en-gb.html%3Faid%3D355028%26sid%3Da51a365feffa9a8d3a49da8ce5239e6d%26sb_price_type%3Dtotal%3Bsrpvid%3D93ed82dc83df0086%26%26&amp;ss=Bangalore&amp;is_ski_area=0&amp;ssne=Bangalore&amp;ssne_untouched=Bangalore&amp;dest_id=-2090174&amp;dest_type=city&amp;checkin_year=2022&amp;checkin_month=7&amp;checkin_monthday=1&amp;checkout_year=2022&amp;checkout_month=7&amp;checkout_monthday=2&amp;group_adults=2&amp;group_children=0&amp;no_rooms=1&amp;b_h4u_keep_filters=&amp;</a:t>
            </a:r>
            <a:r>
              <a:rPr lang="en-IN" b="1" i="1" dirty="0" err="1" smtClean="0">
                <a:solidFill>
                  <a:schemeClr val="accent6"/>
                </a:solidFill>
              </a:rPr>
              <a:t>from_sf</a:t>
            </a:r>
            <a:r>
              <a:rPr lang="en-IN" b="1" i="1" dirty="0" smtClean="0">
                <a:solidFill>
                  <a:schemeClr val="accent6"/>
                </a:solidFill>
              </a:rPr>
              <a:t>=25&amp;offset=0”</a:t>
            </a:r>
            <a:endParaRPr lang="en-IN" b="1" i="1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3" y="4237917"/>
            <a:ext cx="11711355" cy="738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IN" b="1" i="1" dirty="0" smtClean="0">
                <a:solidFill>
                  <a:schemeClr val="accent6"/>
                </a:solidFill>
              </a:rPr>
              <a:t>Raw Data Obtained from website :- </a:t>
            </a:r>
            <a:endParaRPr lang="en-IN" b="1" i="1" dirty="0">
              <a:solidFill>
                <a:schemeClr val="accent6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796949"/>
              </p:ext>
            </p:extLst>
          </p:nvPr>
        </p:nvGraphicFramePr>
        <p:xfrm>
          <a:off x="4328745" y="430825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Macro-Enabled Worksheet" showAsIcon="1" r:id="rId3" imgW="914400" imgH="792360" progId="Excel.SheetMacroEnabled.12">
                  <p:embed/>
                </p:oleObj>
              </mc:Choice>
              <mc:Fallback>
                <p:oleObj name="Macro-Enabled Worksheet" showAsIcon="1" r:id="rId3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8745" y="430825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" y="5249008"/>
            <a:ext cx="11684979" cy="756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IN" b="1" i="1" dirty="0" smtClean="0">
                <a:solidFill>
                  <a:schemeClr val="accent6"/>
                </a:solidFill>
              </a:rPr>
              <a:t>Data Obtained after Cleaning :-</a:t>
            </a:r>
            <a:endParaRPr lang="en-IN" b="1" i="1" dirty="0">
              <a:solidFill>
                <a:schemeClr val="accent6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957242"/>
              </p:ext>
            </p:extLst>
          </p:nvPr>
        </p:nvGraphicFramePr>
        <p:xfrm>
          <a:off x="3950676" y="533695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0676" y="533695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665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000" b="1" i="1" dirty="0" smtClean="0">
                <a:solidFill>
                  <a:srgbClr val="002060"/>
                </a:solidFill>
              </a:rPr>
              <a:t>Raw Data</a:t>
            </a:r>
            <a:endParaRPr lang="en-IN" sz="2000" b="1" i="1" dirty="0">
              <a:solidFill>
                <a:srgbClr val="002060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29095"/>
            <a:ext cx="4775200" cy="141689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sz="2000" b="1" i="1" dirty="0" smtClean="0">
                <a:solidFill>
                  <a:srgbClr val="002060"/>
                </a:solidFill>
              </a:rPr>
              <a:t>Cleaned Data</a:t>
            </a:r>
            <a:endParaRPr lang="en-IN" sz="2000" b="1" i="1" dirty="0">
              <a:solidFill>
                <a:srgbClr val="00206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78963"/>
            <a:ext cx="4775200" cy="2037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 smtClean="0">
                <a:solidFill>
                  <a:srgbClr val="002060"/>
                </a:solidFill>
              </a:rPr>
              <a:t> Comparing Raw Data and Cleaned Data</a:t>
            </a:r>
            <a:endParaRPr lang="en-IN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8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IN" dirty="0" smtClean="0"/>
              <a:t>Fixed </a:t>
            </a:r>
            <a:r>
              <a:rPr lang="en-IN" dirty="0" smtClean="0"/>
              <a:t>Budget.</a:t>
            </a:r>
            <a:endParaRPr lang="en-IN" dirty="0" smtClean="0"/>
          </a:p>
          <a:p>
            <a:pPr marL="342900" indent="-342900" algn="l">
              <a:buFont typeface="Arial" pitchFamily="34" charset="0"/>
              <a:buChar char="•"/>
            </a:pPr>
            <a:r>
              <a:rPr lang="en-IN" dirty="0" smtClean="0"/>
              <a:t>Good </a:t>
            </a:r>
            <a:r>
              <a:rPr lang="en-IN" dirty="0" smtClean="0"/>
              <a:t>Ratings.</a:t>
            </a:r>
            <a:endParaRPr lang="en-IN" dirty="0" smtClean="0"/>
          </a:p>
          <a:p>
            <a:pPr marL="342900" indent="-342900" algn="l">
              <a:buFont typeface="Arial" pitchFamily="34" charset="0"/>
              <a:buChar char="•"/>
            </a:pPr>
            <a:r>
              <a:rPr lang="en-IN" dirty="0" smtClean="0"/>
              <a:t>A Good </a:t>
            </a:r>
            <a:r>
              <a:rPr lang="en-IN" dirty="0" smtClean="0"/>
              <a:t>Room.</a:t>
            </a:r>
            <a:endParaRPr lang="en-IN" dirty="0" smtClean="0"/>
          </a:p>
          <a:p>
            <a:pPr marL="342900" indent="-342900" algn="l">
              <a:buFont typeface="Arial" pitchFamily="34" charset="0"/>
              <a:buChar char="•"/>
            </a:pPr>
            <a:r>
              <a:rPr lang="en-IN" dirty="0" smtClean="0"/>
              <a:t>Discount If </a:t>
            </a:r>
            <a:r>
              <a:rPr lang="en-IN" dirty="0" smtClean="0"/>
              <a:t>Available.</a:t>
            </a:r>
            <a:endParaRPr lang="en-IN" dirty="0" smtClean="0"/>
          </a:p>
          <a:p>
            <a:pPr marL="342900" indent="-342900" algn="l">
              <a:buFont typeface="Arial" pitchFamily="34" charset="0"/>
              <a:buChar char="•"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Things people keep in mind before booking a hotel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847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4" y="37248"/>
            <a:ext cx="6960577" cy="841985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IN" b="1" i="1" dirty="0" smtClean="0">
                <a:solidFill>
                  <a:schemeClr val="bg1"/>
                </a:solidFill>
              </a:rPr>
              <a:t>Different  Types of Rooms Available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845" y="4281868"/>
            <a:ext cx="48885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>
                <a:solidFill>
                  <a:srgbClr val="FF0000"/>
                </a:solidFill>
              </a:rPr>
              <a:t>These types of rooms are mostly available in different Hotels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526" y="853440"/>
            <a:ext cx="6357555" cy="356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52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88" y="1726107"/>
            <a:ext cx="6505023" cy="403602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00960" y="244158"/>
            <a:ext cx="7447280" cy="1143000"/>
          </a:xfrm>
        </p:spPr>
        <p:txBody>
          <a:bodyPr>
            <a:normAutofit/>
          </a:bodyPr>
          <a:lstStyle/>
          <a:p>
            <a:r>
              <a:rPr lang="en-IN" sz="2800" i="1" dirty="0" smtClean="0">
                <a:latin typeface="Bahnschrift SemiBold SemiConden" pitchFamily="34" charset="0"/>
              </a:rPr>
              <a:t>Distribution of prices between hotels</a:t>
            </a:r>
            <a:endParaRPr lang="en-IN" sz="2800" i="1" dirty="0">
              <a:latin typeface="Bahnschrift SemiBold SemiConden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34960" y="5974080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b="1" dirty="0" smtClean="0">
                <a:solidFill>
                  <a:srgbClr val="7030A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Most of the Hotels have a Price  Range  of  </a:t>
            </a:r>
            <a:r>
              <a:rPr lang="en-IN" b="1" dirty="0" smtClean="0">
                <a:solidFill>
                  <a:srgbClr val="7030A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0-7000</a:t>
            </a:r>
            <a:endParaRPr lang="en-IN" b="1" dirty="0">
              <a:solidFill>
                <a:srgbClr val="7030A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5380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20808" cy="4703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nip Diagonal Corner Rectangle 3"/>
          <p:cNvSpPr/>
          <p:nvPr/>
        </p:nvSpPr>
        <p:spPr>
          <a:xfrm>
            <a:off x="5635878" y="5178683"/>
            <a:ext cx="3596055" cy="145073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 smtClean="0">
                <a:solidFill>
                  <a:srgbClr val="002060"/>
                </a:solidFill>
              </a:rPr>
              <a:t>Hotels with </a:t>
            </a:r>
            <a:r>
              <a:rPr lang="en-IN" b="1" i="1" dirty="0" smtClean="0">
                <a:solidFill>
                  <a:srgbClr val="002060"/>
                </a:solidFill>
              </a:rPr>
              <a:t>Highest </a:t>
            </a:r>
            <a:r>
              <a:rPr lang="en-IN" b="1" i="1" dirty="0" smtClean="0">
                <a:solidFill>
                  <a:srgbClr val="002060"/>
                </a:solidFill>
              </a:rPr>
              <a:t>Rating </a:t>
            </a:r>
            <a:r>
              <a:rPr lang="en-IN" b="1" i="1" dirty="0" err="1" smtClean="0">
                <a:solidFill>
                  <a:srgbClr val="002060"/>
                </a:solidFill>
              </a:rPr>
              <a:t>i.e</a:t>
            </a:r>
            <a:r>
              <a:rPr lang="en-IN" b="1" i="1" dirty="0" smtClean="0">
                <a:solidFill>
                  <a:srgbClr val="002060"/>
                </a:solidFill>
              </a:rPr>
              <a:t> 10</a:t>
            </a:r>
            <a:endParaRPr lang="en-IN" b="1" i="1" dirty="0">
              <a:solidFill>
                <a:srgbClr val="002060"/>
              </a:solidFill>
            </a:endParaRPr>
          </a:p>
        </p:txBody>
      </p:sp>
      <p:cxnSp>
        <p:nvCxnSpPr>
          <p:cNvPr id="8" name="Elbow Connector 7"/>
          <p:cNvCxnSpPr>
            <a:stCxn id="10242" idx="2"/>
          </p:cNvCxnSpPr>
          <p:nvPr/>
        </p:nvCxnSpPr>
        <p:spPr>
          <a:xfrm rot="16200000" flipH="1">
            <a:off x="4350004" y="4464307"/>
            <a:ext cx="984739" cy="1463919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2341</TotalTime>
  <Words>236</Words>
  <Application>Microsoft Office PowerPoint</Application>
  <PresentationFormat>Custom</PresentationFormat>
  <Paragraphs>58</Paragraphs>
  <Slides>16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Angles</vt:lpstr>
      <vt:lpstr>1_Austin</vt:lpstr>
      <vt:lpstr>Composite</vt:lpstr>
      <vt:lpstr>2_Angles</vt:lpstr>
      <vt:lpstr>BlackTie</vt:lpstr>
      <vt:lpstr>Aspect</vt:lpstr>
      <vt:lpstr>Concourse</vt:lpstr>
      <vt:lpstr>Microsoft Excel Macro-Enabled Worksheet</vt:lpstr>
      <vt:lpstr>Macro-Enabled Worksheet</vt:lpstr>
      <vt:lpstr>PowerPoint Presentation</vt:lpstr>
      <vt:lpstr>PowerPoint Presentation</vt:lpstr>
      <vt:lpstr>PowerPoint Presentation</vt:lpstr>
      <vt:lpstr>PowerPoint Presentation</vt:lpstr>
      <vt:lpstr> Comparing Raw Data and Cleaned Data</vt:lpstr>
      <vt:lpstr>Things people keep in mind before booking a hotel</vt:lpstr>
      <vt:lpstr>Different  Types of Rooms Available</vt:lpstr>
      <vt:lpstr>Distribution of prices between hotels</vt:lpstr>
      <vt:lpstr>PowerPoint Presentation</vt:lpstr>
      <vt:lpstr>Distribution of ratings</vt:lpstr>
      <vt:lpstr>Prices and their ratings</vt:lpstr>
      <vt:lpstr>Pair-Plot to show Relation between all Numerical Data</vt:lpstr>
      <vt:lpstr>Correlation Graph</vt:lpstr>
      <vt:lpstr>Conclusion</vt:lpstr>
      <vt:lpstr>Scenarion where a person asks for a hotel name with plesant rating,1500 budget ,deluxe double room and a large double bed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acer</cp:lastModifiedBy>
  <cp:revision>58</cp:revision>
  <dcterms:created xsi:type="dcterms:W3CDTF">2021-02-16T05:19:01Z</dcterms:created>
  <dcterms:modified xsi:type="dcterms:W3CDTF">2022-07-01T14:58:03Z</dcterms:modified>
</cp:coreProperties>
</file>